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8" r:id="rId3"/>
    <p:sldId id="286" r:id="rId4"/>
    <p:sldId id="287" r:id="rId5"/>
    <p:sldId id="289" r:id="rId6"/>
    <p:sldId id="257" r:id="rId7"/>
    <p:sldId id="258" r:id="rId8"/>
    <p:sldId id="259" r:id="rId9"/>
    <p:sldId id="281" r:id="rId10"/>
    <p:sldId id="280" r:id="rId11"/>
    <p:sldId id="265" r:id="rId12"/>
    <p:sldId id="268" r:id="rId13"/>
    <p:sldId id="260" r:id="rId14"/>
    <p:sldId id="273" r:id="rId15"/>
    <p:sldId id="272" r:id="rId16"/>
    <p:sldId id="266" r:id="rId17"/>
    <p:sldId id="261" r:id="rId18"/>
    <p:sldId id="270" r:id="rId19"/>
    <p:sldId id="269" r:id="rId20"/>
    <p:sldId id="271" r:id="rId21"/>
    <p:sldId id="274" r:id="rId22"/>
    <p:sldId id="285" r:id="rId23"/>
    <p:sldId id="282" r:id="rId24"/>
    <p:sldId id="283" r:id="rId25"/>
    <p:sldId id="277" r:id="rId26"/>
    <p:sldId id="290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10" autoAdjust="0"/>
  </p:normalViewPr>
  <p:slideViewPr>
    <p:cSldViewPr snapToGrid="0">
      <p:cViewPr varScale="1">
        <p:scale>
          <a:sx n="60" d="100"/>
          <a:sy n="60" d="100"/>
        </p:scale>
        <p:origin x="-9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729434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037895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6975114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23690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9668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94687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7106274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0041740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600688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30388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3458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8651161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73329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433295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8701614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3428830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464217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D61CC57-2F2C-4C63-A9EC-50079D7C9A11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794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571" y="1485136"/>
            <a:ext cx="8825658" cy="2677648"/>
          </a:xfrm>
        </p:spPr>
        <p:txBody>
          <a:bodyPr/>
          <a:lstStyle/>
          <a:p>
            <a:pPr algn="ctr"/>
            <a:r>
              <a:rPr lang="ru-RU" sz="7200" dirty="0" smtClean="0"/>
              <a:t>Проект </a:t>
            </a:r>
            <a:br>
              <a:rPr lang="ru-RU" sz="7200" dirty="0" smtClean="0"/>
            </a:br>
            <a:r>
              <a:rPr lang="ru-RU" sz="7200" dirty="0" smtClean="0"/>
              <a:t>«Книжное дерево»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7572" y="4792716"/>
            <a:ext cx="5927835" cy="1040525"/>
          </a:xfrm>
        </p:spPr>
        <p:txBody>
          <a:bodyPr>
            <a:normAutofit/>
          </a:bodyPr>
          <a:lstStyle/>
          <a:p>
            <a:r>
              <a:rPr lang="ru-RU" b="1" smtClean="0">
                <a:solidFill>
                  <a:schemeClr val="bg1"/>
                </a:solidFill>
              </a:rPr>
              <a:t>МБДОУ  </a:t>
            </a:r>
            <a:r>
              <a:rPr lang="ru-RU" b="1" smtClean="0">
                <a:solidFill>
                  <a:schemeClr val="bg1"/>
                </a:solidFill>
              </a:rPr>
              <a:t>«ЦРР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smtClean="0">
                <a:solidFill>
                  <a:schemeClr val="bg1"/>
                </a:solidFill>
              </a:rPr>
              <a:t>детский </a:t>
            </a:r>
            <a:r>
              <a:rPr lang="ru-RU" b="1" dirty="0" smtClean="0">
                <a:solidFill>
                  <a:schemeClr val="bg1"/>
                </a:solidFill>
              </a:rPr>
              <a:t>сад №8 Солнышко»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Воспитатель: Набиева Р.М.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81082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 (2)\DSC0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371" y="869430"/>
            <a:ext cx="4347147" cy="5688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E:\Новая папка (2)\DSC0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884420"/>
            <a:ext cx="4347148" cy="5673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915" y="633127"/>
            <a:ext cx="10027708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Книжное дерево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13607" y="1935521"/>
            <a:ext cx="5014210" cy="4081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36" y="1611658"/>
            <a:ext cx="6855501" cy="5021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2678687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570" y="708078"/>
            <a:ext cx="8761413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Герои сказок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744" y="2008683"/>
            <a:ext cx="7425311" cy="459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039" y="5276538"/>
            <a:ext cx="1572805" cy="1277871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671" y="2073070"/>
            <a:ext cx="1470543" cy="1194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72521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409" y="3329325"/>
            <a:ext cx="5068632" cy="352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4685" y="5041122"/>
            <a:ext cx="1882463" cy="1529462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58022">
            <a:off x="6439688" y="1229194"/>
            <a:ext cx="4592117" cy="3367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8" t="328" r="16519" b="-328"/>
          <a:stretch/>
        </p:blipFill>
        <p:spPr>
          <a:xfrm rot="21015539">
            <a:off x="634004" y="884421"/>
            <a:ext cx="4350706" cy="3426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490008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енер\Desktop\Фотки с телефона\IMG_20151014_093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20609">
            <a:off x="687826" y="647406"/>
            <a:ext cx="6354320" cy="3812592"/>
          </a:xfrm>
          <a:prstGeom prst="rect">
            <a:avLst/>
          </a:prstGeom>
          <a:noFill/>
        </p:spPr>
      </p:pic>
      <p:pic>
        <p:nvPicPr>
          <p:cNvPr id="5" name="Picture 2" descr="C:\Users\Венер\Documents\Bluetooth Folder\IMG_20151014_094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9322">
            <a:off x="6155417" y="2650947"/>
            <a:ext cx="5862961" cy="3721330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78" y="5336498"/>
            <a:ext cx="1554355" cy="126288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енер\Documents\Bluetooth Folder\IMG_20151009_16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73" y="254833"/>
            <a:ext cx="5396458" cy="3237875"/>
          </a:xfrm>
          <a:prstGeom prst="rect">
            <a:avLst/>
          </a:prstGeom>
          <a:noFill/>
        </p:spPr>
      </p:pic>
      <p:pic>
        <p:nvPicPr>
          <p:cNvPr id="1028" name="Picture 4" descr="C:\Users\Венер\Desktop\Фотки с телефона\IMG_20151009_1624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555" y="599606"/>
            <a:ext cx="5710583" cy="3477717"/>
          </a:xfrm>
          <a:prstGeom prst="rect">
            <a:avLst/>
          </a:prstGeom>
          <a:noFill/>
        </p:spPr>
      </p:pic>
      <p:pic>
        <p:nvPicPr>
          <p:cNvPr id="1029" name="Picture 5" descr="C:\Users\Венер\Desktop\Фотки с телефона\IMG_20151009_162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8642" y="3348803"/>
            <a:ext cx="5473907" cy="3284344"/>
          </a:xfrm>
          <a:prstGeom prst="rect">
            <a:avLst/>
          </a:prstGeom>
          <a:noFill/>
        </p:spPr>
      </p:pic>
      <p:pic>
        <p:nvPicPr>
          <p:cNvPr id="9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63528" y="4889099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69" r="17114"/>
          <a:stretch/>
        </p:blipFill>
        <p:spPr>
          <a:xfrm>
            <a:off x="283427" y="209863"/>
            <a:ext cx="5727182" cy="6438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5" t="10945" r="5025" b="-1392"/>
          <a:stretch/>
        </p:blipFill>
        <p:spPr>
          <a:xfrm>
            <a:off x="6295869" y="239843"/>
            <a:ext cx="5579173" cy="64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4717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95" y="947920"/>
            <a:ext cx="11242623" cy="728480"/>
          </a:xfrm>
        </p:spPr>
        <p:txBody>
          <a:bodyPr/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</a:rPr>
              <a:t>Конкурс чтецов</a:t>
            </a:r>
            <a:endParaRPr lang="ru-RU" sz="4400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44" y="2412340"/>
            <a:ext cx="5754273" cy="41983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251" y="2413415"/>
            <a:ext cx="5566348" cy="41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2441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34457" y="975409"/>
            <a:ext cx="6333342" cy="4982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81" y="404734"/>
            <a:ext cx="6400803" cy="6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0950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29900" y="1295067"/>
            <a:ext cx="6205930" cy="4305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842" y="359764"/>
            <a:ext cx="7065364" cy="61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0904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7462" y="2270234"/>
            <a:ext cx="9490841" cy="4035972"/>
          </a:xfrm>
        </p:spPr>
        <p:txBody>
          <a:bodyPr>
            <a:normAutofit fontScale="62500" lnSpcReduction="20000"/>
          </a:bodyPr>
          <a:lstStyle/>
          <a:p>
            <a:r>
              <a:rPr lang="ru-RU" sz="2300" dirty="0" smtClean="0"/>
              <a:t>Цель </a:t>
            </a:r>
            <a:r>
              <a:rPr lang="ru-RU" sz="2300" b="1" dirty="0" smtClean="0"/>
              <a:t>проекта:</a:t>
            </a:r>
            <a:endParaRPr lang="ru-RU" sz="2300" dirty="0" smtClean="0"/>
          </a:p>
          <a:p>
            <a:r>
              <a:rPr lang="ru-RU" sz="2300" dirty="0" smtClean="0"/>
              <a:t>Приобщение детей к книжной культуре, повышения интереса к стремлению получать знания через </a:t>
            </a:r>
            <a:r>
              <a:rPr lang="ru-RU" sz="2300" b="1" dirty="0" smtClean="0"/>
              <a:t>книгу</a:t>
            </a:r>
            <a:r>
              <a:rPr lang="ru-RU" sz="2300" dirty="0" smtClean="0"/>
              <a:t>.</a:t>
            </a:r>
          </a:p>
          <a:p>
            <a:endParaRPr lang="ru-RU" sz="2300" dirty="0" smtClean="0"/>
          </a:p>
          <a:p>
            <a:r>
              <a:rPr lang="ru-RU" sz="2300" dirty="0" smtClean="0"/>
              <a:t>Задачи </a:t>
            </a:r>
            <a:r>
              <a:rPr lang="ru-RU" sz="2300" b="1" dirty="0" smtClean="0"/>
              <a:t>проекта:</a:t>
            </a:r>
            <a:endParaRPr lang="ru-RU" sz="2300" dirty="0" smtClean="0"/>
          </a:p>
          <a:p>
            <a:r>
              <a:rPr lang="ru-RU" sz="2300" b="1" dirty="0" smtClean="0"/>
              <a:t>Познакомить</a:t>
            </a:r>
            <a:r>
              <a:rPr lang="ru-RU" sz="2300" dirty="0" smtClean="0"/>
              <a:t> детей с историей появления и создания </a:t>
            </a:r>
            <a:r>
              <a:rPr lang="ru-RU" sz="2300" b="1" dirty="0" smtClean="0"/>
              <a:t>книги</a:t>
            </a:r>
            <a:r>
              <a:rPr lang="ru-RU" sz="2300" dirty="0" smtClean="0"/>
              <a:t>, с профессиями людей, работающими над </a:t>
            </a:r>
            <a:r>
              <a:rPr lang="ru-RU" sz="2300" b="1" dirty="0" smtClean="0"/>
              <a:t>книгой</a:t>
            </a:r>
            <a:r>
              <a:rPr lang="ru-RU" sz="2300" dirty="0" smtClean="0"/>
              <a:t>.</a:t>
            </a:r>
          </a:p>
          <a:p>
            <a:r>
              <a:rPr lang="ru-RU" sz="2300" b="1" dirty="0" smtClean="0"/>
              <a:t>Познакомить детей с библиотекой</a:t>
            </a:r>
            <a:r>
              <a:rPr lang="ru-RU" sz="2300" dirty="0" smtClean="0"/>
              <a:t>, с правилами поведения в библиотеке; вызвать желание посещать библиотеку.</a:t>
            </a:r>
          </a:p>
          <a:p>
            <a:r>
              <a:rPr lang="ru-RU" sz="2300" dirty="0" smtClean="0"/>
              <a:t>Систематизировать знания детей о том, что </a:t>
            </a:r>
            <a:r>
              <a:rPr lang="ru-RU" sz="2300" b="1" dirty="0" smtClean="0"/>
              <a:t>книга</a:t>
            </a:r>
            <a:r>
              <a:rPr lang="ru-RU" sz="2300" dirty="0" smtClean="0"/>
              <a:t> – основной источник знаний; учить правилам общения с </a:t>
            </a:r>
            <a:r>
              <a:rPr lang="ru-RU" sz="2300" b="1" dirty="0" smtClean="0"/>
              <a:t>книгой</a:t>
            </a:r>
            <a:r>
              <a:rPr lang="ru-RU" sz="2300" dirty="0" smtClean="0"/>
              <a:t>.</a:t>
            </a:r>
          </a:p>
          <a:p>
            <a:r>
              <a:rPr lang="ru-RU" sz="2300" dirty="0" smtClean="0"/>
              <a:t>Способствовать развитию памяти, речи, внимания, коммуникативных навыков;</a:t>
            </a:r>
          </a:p>
          <a:p>
            <a:r>
              <a:rPr lang="ru-RU" sz="2300" dirty="0" smtClean="0"/>
              <a:t>Воспитывать любовь к </a:t>
            </a:r>
            <a:r>
              <a:rPr lang="ru-RU" sz="2300" b="1" dirty="0" smtClean="0"/>
              <a:t>книге</a:t>
            </a:r>
            <a:r>
              <a:rPr lang="ru-RU" sz="2300" dirty="0" smtClean="0"/>
              <a:t>, вызывать положительные эмоции при чтении </a:t>
            </a:r>
            <a:r>
              <a:rPr lang="ru-RU" sz="2300" b="1" dirty="0" smtClean="0"/>
              <a:t>книги</a:t>
            </a:r>
            <a:r>
              <a:rPr lang="ru-RU" sz="2300" dirty="0" smtClean="0"/>
              <a:t>, интерес.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20" t="1391" r="2038" b="3359"/>
          <a:stretch/>
        </p:blipFill>
        <p:spPr>
          <a:xfrm rot="4830868">
            <a:off x="301700" y="1152097"/>
            <a:ext cx="5831155" cy="4533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6" t="2540" r="18731"/>
          <a:stretch/>
        </p:blipFill>
        <p:spPr>
          <a:xfrm rot="657609">
            <a:off x="6573703" y="670673"/>
            <a:ext cx="4489328" cy="5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5028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449705"/>
            <a:ext cx="8761413" cy="1226695"/>
          </a:xfrm>
        </p:spPr>
        <p:txBody>
          <a:bodyPr/>
          <a:lstStyle/>
          <a:p>
            <a:pPr algn="ctr"/>
            <a:r>
              <a:rPr lang="ru-RU" sz="4400" i="1" dirty="0" smtClean="0"/>
              <a:t>Развлечение по сказкам К. И. Чуковского</a:t>
            </a:r>
            <a:endParaRPr lang="ru-RU" sz="4400" i="1" dirty="0"/>
          </a:p>
        </p:txBody>
      </p:sp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4586" y="4919080"/>
            <a:ext cx="1957414" cy="159035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енер\Desktop\Новая папка (3)\DSC02522 — копия.JPG"/>
          <p:cNvPicPr>
            <a:picLocks noChangeAspect="1" noChangeArrowheads="1"/>
          </p:cNvPicPr>
          <p:nvPr/>
        </p:nvPicPr>
        <p:blipFill>
          <a:blip r:embed="rId3" cstate="print"/>
          <a:srcRect t="17563" r="11644"/>
          <a:stretch>
            <a:fillRect/>
          </a:stretch>
        </p:blipFill>
        <p:spPr bwMode="auto">
          <a:xfrm>
            <a:off x="2608287" y="2116013"/>
            <a:ext cx="7255242" cy="448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45" y="2178379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 (2)\DSC02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624" r="-740"/>
          <a:stretch>
            <a:fillRect/>
          </a:stretch>
        </p:blipFill>
        <p:spPr bwMode="auto">
          <a:xfrm>
            <a:off x="221938" y="359764"/>
            <a:ext cx="5789118" cy="376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:\Новая папка (2)\DSC02524.JPG"/>
          <p:cNvPicPr>
            <a:picLocks noChangeAspect="1" noChangeArrowheads="1"/>
          </p:cNvPicPr>
          <p:nvPr/>
        </p:nvPicPr>
        <p:blipFill>
          <a:blip r:embed="rId3" cstate="print"/>
          <a:srcRect t="8284"/>
          <a:stretch>
            <a:fillRect/>
          </a:stretch>
        </p:blipFill>
        <p:spPr bwMode="auto">
          <a:xfrm>
            <a:off x="6235908" y="2623278"/>
            <a:ext cx="5667026" cy="378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52" y="4501855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 (2)\DSC02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08" y="404736"/>
            <a:ext cx="5806190" cy="427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E:\Новая папка (2)\DSC02530.JPG"/>
          <p:cNvPicPr>
            <a:picLocks noChangeAspect="1" noChangeArrowheads="1"/>
          </p:cNvPicPr>
          <p:nvPr/>
        </p:nvPicPr>
        <p:blipFill>
          <a:blip r:embed="rId3" cstate="print"/>
          <a:srcRect r="14931"/>
          <a:stretch>
            <a:fillRect/>
          </a:stretch>
        </p:blipFill>
        <p:spPr bwMode="auto">
          <a:xfrm>
            <a:off x="7180289" y="869431"/>
            <a:ext cx="3955843" cy="574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436" y="4949061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Венер\Desktop\Новая папка (3)\DSC0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29" y="1693889"/>
            <a:ext cx="3629533" cy="485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:\Новая папка (2)\DSC0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99" y="292306"/>
            <a:ext cx="6350833" cy="454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5023" y="4994031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енер\Desktop\Новая папка (3)\DSC02532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39956">
            <a:off x="7085364" y="169976"/>
            <a:ext cx="4993583" cy="3416300"/>
          </a:xfrm>
          <a:prstGeom prst="rect">
            <a:avLst/>
          </a:prstGeom>
          <a:noFill/>
        </p:spPr>
      </p:pic>
      <p:pic>
        <p:nvPicPr>
          <p:cNvPr id="5122" name="Picture 2" descr="E:\Новая папка (2)\DSC02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1039">
            <a:off x="168929" y="245883"/>
            <a:ext cx="5177530" cy="3687581"/>
          </a:xfrm>
          <a:prstGeom prst="rect">
            <a:avLst/>
          </a:prstGeom>
          <a:noFill/>
        </p:spPr>
      </p:pic>
      <p:pic>
        <p:nvPicPr>
          <p:cNvPr id="5123" name="Picture 3" descr="E:\Новая папка (2)\DSC02535.JPG"/>
          <p:cNvPicPr>
            <a:picLocks noChangeAspect="1" noChangeArrowheads="1"/>
          </p:cNvPicPr>
          <p:nvPr/>
        </p:nvPicPr>
        <p:blipFill>
          <a:blip r:embed="rId4" cstate="print"/>
          <a:srcRect t="5703"/>
          <a:stretch>
            <a:fillRect/>
          </a:stretch>
        </p:blipFill>
        <p:spPr bwMode="auto">
          <a:xfrm>
            <a:off x="3942414" y="3387777"/>
            <a:ext cx="5051685" cy="3470223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3666" y="4739199"/>
            <a:ext cx="1957414" cy="1590358"/>
          </a:xfrm>
          <a:prstGeom prst="rect">
            <a:avLst/>
          </a:prstGeom>
          <a:noFill/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1" y="4711717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Книга – незаменимый источник знаний для взрослых и детей. Ребенок, беря в руки книгу, непроизвольно ее открывает.  </a:t>
            </a:r>
            <a:r>
              <a:rPr lang="ru-RU" sz="2000" b="1" u="sng" dirty="0" smtClean="0"/>
              <a:t>Загадочный и неизведанный мир предстает перед ним</a:t>
            </a:r>
            <a:r>
              <a:rPr lang="ru-RU" sz="2000" b="1" dirty="0" smtClean="0"/>
              <a:t>: сказки, волшебные страны, незнакомые предметы, удивительная природа - все так и манит заглянуть вглубь книги, проникнуть в ее тайны, разгадать загадки и отправиться вместе с ее героями в путешествие за знаниями.</a:t>
            </a:r>
            <a:endParaRPr lang="ru-RU" sz="2000" dirty="0"/>
          </a:p>
        </p:txBody>
      </p:sp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i="1" dirty="0" smtClean="0">
                <a:solidFill>
                  <a:srgbClr val="FF0000"/>
                </a:solidFill>
              </a:rPr>
              <a:t>Спасибо</a:t>
            </a:r>
            <a:r>
              <a:rPr lang="ru-RU" sz="8000" dirty="0" smtClean="0">
                <a:solidFill>
                  <a:srgbClr val="FF0000"/>
                </a:solidFill>
              </a:rPr>
              <a:t> за внимание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414" y="2301766"/>
            <a:ext cx="8733953" cy="3718034"/>
          </a:xfrm>
        </p:spPr>
        <p:txBody>
          <a:bodyPr>
            <a:normAutofit fontScale="92500"/>
          </a:bodyPr>
          <a:lstStyle/>
          <a:p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Книга – лучший друг ребят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верный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первый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лучший друг ребят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.»</a:t>
            </a:r>
          </a:p>
          <a:p>
            <a:endParaRPr lang="ru-RU" sz="20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«Если с детства у ребёнка не воспитали любовь к книге,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если чтение не стало его духовной потребностью на всю жизнь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– в годы отрочества душа подростка будет пустой.»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В. А. Сухомлинский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1" u="sng" dirty="0" smtClean="0"/>
              <a:t>Актуальность.</a:t>
            </a:r>
          </a:p>
          <a:p>
            <a:r>
              <a:rPr lang="ru-RU" b="1" dirty="0" smtClean="0"/>
              <a:t>Актуальность нашего проекта обусловлена недостаточной </a:t>
            </a:r>
            <a:r>
              <a:rPr lang="ru-RU" b="1" dirty="0" err="1" smtClean="0"/>
              <a:t>востребованностью</a:t>
            </a:r>
            <a:r>
              <a:rPr lang="ru-RU" b="1" dirty="0" smtClean="0"/>
              <a:t> книг подрастающим поколением как основного источника знаний для развития и воспитания.</a:t>
            </a:r>
          </a:p>
          <a:p>
            <a:r>
              <a:rPr lang="ru-RU" dirty="0" smtClean="0"/>
              <a:t>В современном обществе на смену </a:t>
            </a:r>
            <a:r>
              <a:rPr lang="ru-RU" b="1" dirty="0" smtClean="0"/>
              <a:t>книгам</a:t>
            </a:r>
            <a:r>
              <a:rPr lang="ru-RU" dirty="0" smtClean="0"/>
              <a:t> все чаще и чаще приходят компьютеры, электронные и цифровые носители. </a:t>
            </a:r>
            <a:r>
              <a:rPr lang="ru-RU" b="1" dirty="0" smtClean="0"/>
              <a:t>Книги</a:t>
            </a:r>
            <a:r>
              <a:rPr lang="ru-RU" dirty="0" smtClean="0"/>
              <a:t> становятся невостребованными, пылятся на полках, простаивают в библиотеках и магазинах. Современному родителю проще нажать кнопку дистанционного пульта, чем достать и прочитать своему ребенку </a:t>
            </a:r>
            <a:r>
              <a:rPr lang="ru-RU" b="1" dirty="0" smtClean="0"/>
              <a:t>книгу</a:t>
            </a:r>
            <a:r>
              <a:rPr lang="ru-RU" dirty="0" smtClean="0"/>
              <a:t>. А только при живом общении происходит становление и развитие ребенка. Следствием недостаточного общения детей с </a:t>
            </a:r>
            <a:r>
              <a:rPr lang="ru-RU" b="1" dirty="0" smtClean="0"/>
              <a:t>книгами</a:t>
            </a:r>
            <a:r>
              <a:rPr lang="ru-RU" dirty="0" smtClean="0"/>
              <a:t> становятся речевые нарушения, нарушения мыслительных процессов, развитие коммуникативных функций и т. д. Все это негативно отражается на общем состоянии ребенка и на формировании его как личности.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/>
              <a:t>Ожидаемые результаты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Возрождение домашнего чтения. Повышение у детей интереса к </a:t>
            </a:r>
            <a:r>
              <a:rPr lang="ru-RU" b="1" dirty="0" smtClean="0"/>
              <a:t>книге</a:t>
            </a:r>
            <a:r>
              <a:rPr lang="ru-RU" dirty="0" smtClean="0"/>
              <a:t>. Приобщение детей и родителей к традициям семейного чтения. Возрождение домашнего чтения.</a:t>
            </a:r>
          </a:p>
          <a:p>
            <a:r>
              <a:rPr lang="ru-RU" dirty="0" smtClean="0"/>
              <a:t>Развитие индивидуальных особенностей в творческой деятельности. Использование речевых форм выразительности речи в разных видах деятельности и повседневной жизни.</a:t>
            </a:r>
          </a:p>
          <a:p>
            <a:r>
              <a:rPr lang="ru-RU" dirty="0" smtClean="0"/>
              <a:t>Участие родителей в совместной продуктивной деятельности (</a:t>
            </a:r>
            <a:r>
              <a:rPr lang="ru-RU" dirty="0" err="1" smtClean="0"/>
              <a:t>помошь</a:t>
            </a:r>
            <a:r>
              <a:rPr lang="ru-RU" dirty="0" smtClean="0"/>
              <a:t> детям в рисовании любимой </a:t>
            </a:r>
            <a:r>
              <a:rPr lang="ru-RU" b="1" dirty="0" smtClean="0"/>
              <a:t>книги по сказкам</a:t>
            </a:r>
            <a:r>
              <a:rPr lang="ru-RU" dirty="0" smtClean="0"/>
              <a:t>, участие в оформлении выставки </a:t>
            </a:r>
            <a:r>
              <a:rPr lang="ru-RU" i="1" dirty="0" smtClean="0"/>
              <a:t>«</a:t>
            </a:r>
            <a:r>
              <a:rPr lang="ru-RU" b="1" i="1" dirty="0" smtClean="0"/>
              <a:t>Книги современные и старинные</a:t>
            </a:r>
            <a:r>
              <a:rPr lang="ru-RU" i="1" dirty="0" smtClean="0"/>
              <a:t>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68" y="689548"/>
            <a:ext cx="10777928" cy="986852"/>
          </a:xfrm>
        </p:spPr>
        <p:txBody>
          <a:bodyPr/>
          <a:lstStyle/>
          <a:p>
            <a:pPr algn="ctr"/>
            <a:r>
              <a:rPr lang="ru-RU" sz="4400" i="1" dirty="0" smtClean="0"/>
              <a:t>Знакомство родителей с проектом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803" y="2278505"/>
            <a:ext cx="5704213" cy="428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5" t="597" r="7338" b="-597"/>
          <a:stretch/>
        </p:blipFill>
        <p:spPr>
          <a:xfrm>
            <a:off x="6265889" y="2288732"/>
            <a:ext cx="5664696" cy="432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65491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32" y="2319582"/>
            <a:ext cx="5619555" cy="42146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744" y="2360894"/>
            <a:ext cx="5536442" cy="415233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9548" y="947920"/>
            <a:ext cx="10762937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Знакомство родителей с проектом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38299354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636" y="299803"/>
            <a:ext cx="11257613" cy="1558977"/>
          </a:xfrm>
        </p:spPr>
        <p:txBody>
          <a:bodyPr/>
          <a:lstStyle/>
          <a:p>
            <a:pPr algn="ctr"/>
            <a:r>
              <a:rPr lang="ru-RU" sz="4400" i="1" dirty="0" err="1" smtClean="0"/>
              <a:t>Топиарий</a:t>
            </a:r>
            <a:r>
              <a:rPr lang="ru-RU" sz="4400" i="1" dirty="0" smtClean="0"/>
              <a:t> (дерево счастья)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10060" y="2136099"/>
            <a:ext cx="4886795" cy="3882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Венер\Desktop\Новая папка (3)\DSC02540 — копия.JPG"/>
          <p:cNvPicPr>
            <a:picLocks noChangeAspect="1" noChangeArrowheads="1"/>
          </p:cNvPicPr>
          <p:nvPr/>
        </p:nvPicPr>
        <p:blipFill>
          <a:blip r:embed="rId3" cstate="print"/>
          <a:srcRect l="4924" t="9005" r="21342"/>
          <a:stretch>
            <a:fillRect/>
          </a:stretch>
        </p:blipFill>
        <p:spPr bwMode="auto">
          <a:xfrm>
            <a:off x="254833" y="1678896"/>
            <a:ext cx="3792511" cy="4969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Венер\Desktop\Новая папка (3)\DSC02541.JPG"/>
          <p:cNvPicPr>
            <a:picLocks noChangeAspect="1" noChangeArrowheads="1"/>
          </p:cNvPicPr>
          <p:nvPr/>
        </p:nvPicPr>
        <p:blipFill>
          <a:blip r:embed="rId4" cstate="print"/>
          <a:srcRect l="2884" t="20765" r="18427"/>
          <a:stretch>
            <a:fillRect/>
          </a:stretch>
        </p:blipFill>
        <p:spPr bwMode="auto">
          <a:xfrm>
            <a:off x="8279567" y="1663909"/>
            <a:ext cx="3697573" cy="4931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269885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овая папка (2)\DSC02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2100" y="1719080"/>
            <a:ext cx="3192904" cy="4336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E:\Новая папка (2)\DSC02539.JPG"/>
          <p:cNvPicPr>
            <a:picLocks noChangeAspect="1" noChangeArrowheads="1"/>
          </p:cNvPicPr>
          <p:nvPr/>
        </p:nvPicPr>
        <p:blipFill>
          <a:blip r:embed="rId3" cstate="print"/>
          <a:srcRect r="5284"/>
          <a:stretch>
            <a:fillRect/>
          </a:stretch>
        </p:blipFill>
        <p:spPr bwMode="auto">
          <a:xfrm>
            <a:off x="374755" y="1019332"/>
            <a:ext cx="3672590" cy="5059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E:\Новая папка (2)\DSC02537.JPG"/>
          <p:cNvPicPr>
            <a:picLocks noChangeAspect="1" noChangeArrowheads="1"/>
          </p:cNvPicPr>
          <p:nvPr/>
        </p:nvPicPr>
        <p:blipFill>
          <a:blip r:embed="rId4" cstate="print"/>
          <a:srcRect r="7563"/>
          <a:stretch>
            <a:fillRect/>
          </a:stretch>
        </p:blipFill>
        <p:spPr bwMode="auto">
          <a:xfrm>
            <a:off x="8056277" y="1011836"/>
            <a:ext cx="3715998" cy="5126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216</TotalTime>
  <Words>95</Words>
  <Application>Microsoft Office PowerPoint</Application>
  <PresentationFormat>Произвольный</PresentationFormat>
  <Paragraphs>38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Ион (конференц-зал)</vt:lpstr>
      <vt:lpstr>Проект  «Книжное дерево»</vt:lpstr>
      <vt:lpstr>Слайд 2</vt:lpstr>
      <vt:lpstr>Слайд 3</vt:lpstr>
      <vt:lpstr>Слайд 4</vt:lpstr>
      <vt:lpstr>Слайд 5</vt:lpstr>
      <vt:lpstr>Знакомство родителей с проектом</vt:lpstr>
      <vt:lpstr>Знакомство родителей с проектом</vt:lpstr>
      <vt:lpstr>Топиарий (дерево счастья)</vt:lpstr>
      <vt:lpstr>Слайд 9</vt:lpstr>
      <vt:lpstr>Слайд 10</vt:lpstr>
      <vt:lpstr>Книжное дерево</vt:lpstr>
      <vt:lpstr>Герои сказок</vt:lpstr>
      <vt:lpstr>Слайд 13</vt:lpstr>
      <vt:lpstr>Слайд 14</vt:lpstr>
      <vt:lpstr>Слайд 15</vt:lpstr>
      <vt:lpstr>Слайд 16</vt:lpstr>
      <vt:lpstr>Конкурс чтецов</vt:lpstr>
      <vt:lpstr>Слайд 18</vt:lpstr>
      <vt:lpstr>Слайд 19</vt:lpstr>
      <vt:lpstr>Слайд 20</vt:lpstr>
      <vt:lpstr>Развлечение по сказкам К. И. Чуковского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книжное дерево</dc:title>
  <dc:creator>1</dc:creator>
  <cp:lastModifiedBy>Венер</cp:lastModifiedBy>
  <cp:revision>38</cp:revision>
  <dcterms:created xsi:type="dcterms:W3CDTF">2015-11-23T23:44:25Z</dcterms:created>
  <dcterms:modified xsi:type="dcterms:W3CDTF">2020-08-22T10:25:05Z</dcterms:modified>
</cp:coreProperties>
</file>